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286" r:id="rId12"/>
    <p:sldId id="1287" r:id="rId13"/>
    <p:sldId id="1292" r:id="rId14"/>
    <p:sldId id="1306" r:id="rId15"/>
    <p:sldId id="1293" r:id="rId16"/>
    <p:sldId id="1294" r:id="rId17"/>
    <p:sldId id="1295" r:id="rId18"/>
    <p:sldId id="1296" r:id="rId19"/>
    <p:sldId id="1307" r:id="rId20"/>
    <p:sldId id="1308" r:id="rId21"/>
    <p:sldId id="1297" r:id="rId22"/>
    <p:sldId id="1288" r:id="rId23"/>
    <p:sldId id="1249" r:id="rId24"/>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38" d="100"/>
          <a:sy n="138" d="100"/>
        </p:scale>
        <p:origin x="588" y="6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:SHIVANI S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:au960221243043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806339" y="3956068"/>
            <a:ext cx="3133783"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5" name="Picture 4">
            <a:extLst>
              <a:ext uri="{FF2B5EF4-FFF2-40B4-BE49-F238E27FC236}">
                <a16:creationId xmlns:a16="http://schemas.microsoft.com/office/drawing/2014/main" id="{E7EFB0C0-4FEF-6896-0CCF-1EFB812B1CCE}"/>
              </a:ext>
            </a:extLst>
          </p:cNvPr>
          <p:cNvPicPr>
            <a:picLocks noChangeAspect="1"/>
          </p:cNvPicPr>
          <p:nvPr/>
        </p:nvPicPr>
        <p:blipFill>
          <a:blip r:embed="rId2"/>
          <a:stretch>
            <a:fillRect/>
          </a:stretch>
        </p:blipFill>
        <p:spPr>
          <a:xfrm>
            <a:off x="1662544" y="982444"/>
            <a:ext cx="5745233" cy="365397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 </a:t>
            </a:r>
          </a:p>
        </p:txBody>
      </p:sp>
      <p:pic>
        <p:nvPicPr>
          <p:cNvPr id="4" name="Picture 3">
            <a:extLst>
              <a:ext uri="{FF2B5EF4-FFF2-40B4-BE49-F238E27FC236}">
                <a16:creationId xmlns:a16="http://schemas.microsoft.com/office/drawing/2014/main" id="{1012F533-8CB1-3072-B452-F31AC38C1110}"/>
              </a:ext>
            </a:extLst>
          </p:cNvPr>
          <p:cNvPicPr>
            <a:picLocks noChangeAspect="1"/>
          </p:cNvPicPr>
          <p:nvPr/>
        </p:nvPicPr>
        <p:blipFill>
          <a:blip r:embed="rId2"/>
          <a:stretch>
            <a:fillRect/>
          </a:stretch>
        </p:blipFill>
        <p:spPr>
          <a:xfrm>
            <a:off x="2036619" y="1081359"/>
            <a:ext cx="5519692" cy="3448999"/>
          </a:xfrm>
          <a:prstGeom prst="rect">
            <a:avLst/>
          </a:prstGeom>
        </p:spPr>
      </p:pic>
    </p:spTree>
    <p:extLst>
      <p:ext uri="{BB962C8B-B14F-4D97-AF65-F5344CB8AC3E}">
        <p14:creationId xmlns:p14="http://schemas.microsoft.com/office/powerpoint/2010/main" val="2998148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ED5442E3-1EB5-EB67-562B-2268628BA85A}"/>
              </a:ext>
            </a:extLst>
          </p:cNvPr>
          <p:cNvPicPr>
            <a:picLocks noChangeAspect="1"/>
          </p:cNvPicPr>
          <p:nvPr/>
        </p:nvPicPr>
        <p:blipFill>
          <a:blip r:embed="rId2"/>
          <a:stretch>
            <a:fillRect/>
          </a:stretch>
        </p:blipFill>
        <p:spPr>
          <a:xfrm>
            <a:off x="1717962" y="1180434"/>
            <a:ext cx="5794063" cy="345968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Login-Page</a:t>
            </a:r>
          </a:p>
        </p:txBody>
      </p:sp>
      <p:pic>
        <p:nvPicPr>
          <p:cNvPr id="4" name="Picture 3">
            <a:extLst>
              <a:ext uri="{FF2B5EF4-FFF2-40B4-BE49-F238E27FC236}">
                <a16:creationId xmlns:a16="http://schemas.microsoft.com/office/drawing/2014/main" id="{8BDC7FAF-ED47-5639-95E1-1249202EA864}"/>
              </a:ext>
            </a:extLst>
          </p:cNvPr>
          <p:cNvPicPr>
            <a:picLocks noChangeAspect="1"/>
          </p:cNvPicPr>
          <p:nvPr/>
        </p:nvPicPr>
        <p:blipFill>
          <a:blip r:embed="rId2"/>
          <a:stretch>
            <a:fillRect/>
          </a:stretch>
        </p:blipFill>
        <p:spPr>
          <a:xfrm>
            <a:off x="1519381" y="1127779"/>
            <a:ext cx="6180192" cy="368782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4" name="Picture 3">
            <a:extLst>
              <a:ext uri="{FF2B5EF4-FFF2-40B4-BE49-F238E27FC236}">
                <a16:creationId xmlns:a16="http://schemas.microsoft.com/office/drawing/2014/main" id="{8D966887-CA83-7F86-F673-E66DFCCDEBE2}"/>
              </a:ext>
            </a:extLst>
          </p:cNvPr>
          <p:cNvPicPr>
            <a:picLocks noChangeAspect="1"/>
          </p:cNvPicPr>
          <p:nvPr/>
        </p:nvPicPr>
        <p:blipFill>
          <a:blip r:embed="rId2"/>
          <a:stretch>
            <a:fillRect/>
          </a:stretch>
        </p:blipFill>
        <p:spPr>
          <a:xfrm>
            <a:off x="1745673" y="1181675"/>
            <a:ext cx="5994400" cy="357930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a:t>
            </a:r>
          </a:p>
        </p:txBody>
      </p:sp>
      <p:pic>
        <p:nvPicPr>
          <p:cNvPr id="4" name="Picture 3">
            <a:extLst>
              <a:ext uri="{FF2B5EF4-FFF2-40B4-BE49-F238E27FC236}">
                <a16:creationId xmlns:a16="http://schemas.microsoft.com/office/drawing/2014/main" id="{F32F1A35-D8DB-ECA6-17CC-3E465D840DA7}"/>
              </a:ext>
            </a:extLst>
          </p:cNvPr>
          <p:cNvPicPr>
            <a:picLocks noChangeAspect="1"/>
          </p:cNvPicPr>
          <p:nvPr/>
        </p:nvPicPr>
        <p:blipFill>
          <a:blip r:embed="rId2"/>
          <a:stretch>
            <a:fillRect/>
          </a:stretch>
        </p:blipFill>
        <p:spPr>
          <a:xfrm>
            <a:off x="1873057" y="1173017"/>
            <a:ext cx="5670594" cy="355022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Vehicles</a:t>
            </a:r>
          </a:p>
        </p:txBody>
      </p:sp>
      <p:pic>
        <p:nvPicPr>
          <p:cNvPr id="5" name="Picture 4">
            <a:extLst>
              <a:ext uri="{FF2B5EF4-FFF2-40B4-BE49-F238E27FC236}">
                <a16:creationId xmlns:a16="http://schemas.microsoft.com/office/drawing/2014/main" id="{E2BDB363-97C2-B74B-DE21-BD1358E5A815}"/>
              </a:ext>
            </a:extLst>
          </p:cNvPr>
          <p:cNvPicPr>
            <a:picLocks noChangeAspect="1"/>
          </p:cNvPicPr>
          <p:nvPr/>
        </p:nvPicPr>
        <p:blipFill>
          <a:blip r:embed="rId2"/>
          <a:stretch>
            <a:fillRect/>
          </a:stretch>
        </p:blipFill>
        <p:spPr>
          <a:xfrm>
            <a:off x="1813912" y="1186873"/>
            <a:ext cx="5340358" cy="3263900"/>
          </a:xfrm>
          <a:prstGeom prst="rect">
            <a:avLst/>
          </a:prstGeom>
        </p:spPr>
      </p:pic>
    </p:spTree>
    <p:extLst>
      <p:ext uri="{BB962C8B-B14F-4D97-AF65-F5344CB8AC3E}">
        <p14:creationId xmlns:p14="http://schemas.microsoft.com/office/powerpoint/2010/main" val="120276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Booking</a:t>
            </a:r>
          </a:p>
        </p:txBody>
      </p:sp>
      <p:pic>
        <p:nvPicPr>
          <p:cNvPr id="6" name="Picture 5">
            <a:extLst>
              <a:ext uri="{FF2B5EF4-FFF2-40B4-BE49-F238E27FC236}">
                <a16:creationId xmlns:a16="http://schemas.microsoft.com/office/drawing/2014/main" id="{0A4938EC-C82A-364E-E3E6-EFA6BC6E66E3}"/>
              </a:ext>
            </a:extLst>
          </p:cNvPr>
          <p:cNvPicPr>
            <a:picLocks noChangeAspect="1"/>
          </p:cNvPicPr>
          <p:nvPr/>
        </p:nvPicPr>
        <p:blipFill>
          <a:blip r:embed="rId2"/>
          <a:stretch>
            <a:fillRect/>
          </a:stretch>
        </p:blipFill>
        <p:spPr>
          <a:xfrm>
            <a:off x="1511023" y="1112980"/>
            <a:ext cx="6121954" cy="3655469"/>
          </a:xfrm>
          <a:prstGeom prst="rect">
            <a:avLst/>
          </a:prstGeom>
        </p:spPr>
      </p:pic>
    </p:spTree>
    <p:extLst>
      <p:ext uri="{BB962C8B-B14F-4D97-AF65-F5344CB8AC3E}">
        <p14:creationId xmlns:p14="http://schemas.microsoft.com/office/powerpoint/2010/main" val="585156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Rectangle 2">
            <a:extLst>
              <a:ext uri="{FF2B5EF4-FFF2-40B4-BE49-F238E27FC236}">
                <a16:creationId xmlns:a16="http://schemas.microsoft.com/office/drawing/2014/main" id="{4DED05FE-8BE6-4F10-2137-312C462E9895}"/>
              </a:ext>
            </a:extLst>
          </p:cNvPr>
          <p:cNvSpPr>
            <a:spLocks noChangeArrowheads="1"/>
          </p:cNvSpPr>
          <p:nvPr/>
        </p:nvSpPr>
        <p:spPr bwMode="auto">
          <a:xfrm>
            <a:off x="284762" y="1199001"/>
            <a:ext cx="8352148"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Online Payment Integration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online payment processing capabilities to allow users to make secure payments directly through the application using credit/debit cards or digital wallets.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Rating and Reviews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 a rating and review system where users can provide feedback and ratings for rental cars and overall rental experience, helping future users make informed decisions.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Search and Filtering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 the search and filtering functionality to allow users to search for rental cars based on specific criteria such as fuel type, transmission, seating capacity, or additional features like GPS or child seats.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Notifications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 notification system to send email or SMS notifications to users regarding booking confirmations, reminders for upcoming rentals, or notifications about special offers and promotions.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Subscription Plans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 subscription-based plans for frequent users or corporate clients, offering discounted rates, priority booking, and other perks.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Multi-language Support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Incorporate multi-language support to cater to users from different regions, allowing them to access the application in their preferred language.</a:t>
            </a:r>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42F71B4-7494-8A1D-DD24-CE60C67FE97D}"/>
              </a:ext>
            </a:extLst>
          </p:cNvPr>
          <p:cNvSpPr txBox="1"/>
          <p:nvPr/>
        </p:nvSpPr>
        <p:spPr>
          <a:xfrm>
            <a:off x="420255" y="1366985"/>
            <a:ext cx="7148946" cy="1384995"/>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In summary, the car rental application built with Django provides a robust solution for simplifying the rental process. Its current features include user authentication, comprehensive car listings, and booking capabilities without online payment. However, it holds potential for future enhancements such as integrating online payments and refining search functionalities. With a focus on usability, security, and scalability, the application aims to modernize and improve the rental experience for both customers and rental companies.</a:t>
            </a:r>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Car Rental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22E8C92-74EF-FEAB-2CD7-5C0AC09EF418}"/>
              </a:ext>
            </a:extLst>
          </p:cNvPr>
          <p:cNvSpPr txBox="1"/>
          <p:nvPr/>
        </p:nvSpPr>
        <p:spPr>
          <a:xfrm>
            <a:off x="438726" y="1065150"/>
            <a:ext cx="7379856" cy="2677656"/>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Our project aims to develop a comprehensive car rental platform leveraging Django framework. The application facilitates users to browse, search, and book rental cars seamlessly.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It encompasses multiple Django apps for user management, car listings, rental bookings, and administrative tasks. Through intuitive user interfaces and robust backend functionalities, users can effortlessly manage their rental preferences and bookings.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The application employs Django's ORM for database interactions and ensures data security through authentication and authorization mechanisms. Additionally, it integrates Django's admin interface for efficient management of application data. Deployment on various web servers like Heroku or AWS enables accessibility to a wide range of users, promising a reliable and scalable solution for car rental services.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8AACC68-F0CE-3DE0-59CB-75F11C16983A}"/>
              </a:ext>
            </a:extLst>
          </p:cNvPr>
          <p:cNvSpPr txBox="1"/>
          <p:nvPr/>
        </p:nvSpPr>
        <p:spPr>
          <a:xfrm>
            <a:off x="492236" y="1213361"/>
            <a:ext cx="7774309" cy="2677656"/>
          </a:xfrm>
          <a:prstGeom prst="rect">
            <a:avLst/>
          </a:prstGeom>
          <a:noFill/>
        </p:spPr>
        <p:txBody>
          <a:bodyPr wrap="square">
            <a:spAutoFit/>
          </a:bodyPr>
          <a:lstStyle/>
          <a:p>
            <a:pPr algn="just"/>
            <a:r>
              <a:rPr lang="en-IN" dirty="0"/>
              <a:t>	</a:t>
            </a:r>
            <a:r>
              <a:rPr lang="en-IN" dirty="0">
                <a:latin typeface="Times New Roman" panose="02020603050405020304" pitchFamily="18" charset="0"/>
                <a:cs typeface="Times New Roman" panose="02020603050405020304" pitchFamily="18" charset="0"/>
              </a:rPr>
              <a:t>The traditional car rental process is fraught with inefficiencies and complexities, posing challenges for both customers and rental companies. For customers, renting a car often entails cumbersome paperwork, limited vehicle availability, and unclear booking procedures, leading to frustration and inconvenience. Moreover, the lack of transparency in pricing and rental terms can further exacerbate these issues, resulting in a poor customer experience.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	On the other hand, rental companies grapple with managing their fleet effectively, coordinating bookings, and ensuring customer satisfaction amidst manual administrative tasks and logistical challenges. These inefficiencies not only hinder operational efficiency but also impact the company's reputation and profitability.. Thus, developing a car rental application using Django presents an opportunity to address these challenges and revolutionize the way car rentals are conducted, benefiting both customers and rental companies</a:t>
            </a:r>
            <a:r>
              <a:rPr lang="en-IN" dirty="0"/>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27B39E3-943C-AC4A-998A-6A5B9082499B}"/>
              </a:ext>
            </a:extLst>
          </p:cNvPr>
          <p:cNvSpPr txBox="1"/>
          <p:nvPr/>
        </p:nvSpPr>
        <p:spPr>
          <a:xfrm>
            <a:off x="600363" y="1323301"/>
            <a:ext cx="7573818" cy="289310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The car rental application will feature a user authentication system to ensure secure access for both customers and administrators. Customers will be able to browse through a comprehensive list of available rental cars, including detailed descriptions and images for each vehicle. They can easily book a car for their desired dates, with real-time availability tracking ensuring accurate booking information.</a:t>
            </a:r>
          </a:p>
          <a:p>
            <a:pPr algn="just"/>
            <a:r>
              <a:rPr lang="en-US" dirty="0">
                <a:latin typeface="Times New Roman" panose="02020603050405020304" pitchFamily="18" charset="0"/>
                <a:cs typeface="Times New Roman" panose="02020603050405020304" pitchFamily="18" charset="0"/>
              </a:rPr>
              <a:t>	Integrated payment processing will enable users to securely complete transactions online, offering convenience and reliability. The application will also include an intuitive admin dashboard, empowering rental companies to manage their fleet efficiently, monitor bookings, and track rental activity.</a:t>
            </a:r>
          </a:p>
          <a:p>
            <a:pPr algn="just"/>
            <a:r>
              <a:rPr lang="en-US" dirty="0">
                <a:latin typeface="Times New Roman" panose="02020603050405020304" pitchFamily="18" charset="0"/>
                <a:cs typeface="Times New Roman" panose="02020603050405020304" pitchFamily="18" charset="0"/>
              </a:rPr>
              <a:t>	Furthermore, the application will prioritize a responsive design, ensuring seamless usability across various devices such as desktops, tablets, and smartphones. By leveraging Django's robust framework, the project aims to deliver a scalable, reliable, and user-centric solution that revolutionizes the car rental experience.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108543"/>
          </a:xfrm>
          <a:prstGeom prst="rect">
            <a:avLst/>
          </a:prstGeom>
          <a:noFill/>
        </p:spPr>
        <p:txBody>
          <a:bodyPr wrap="square">
            <a:spAutoFit/>
          </a:bodyPr>
          <a:lstStyle/>
          <a:p>
            <a:pPr algn="just">
              <a:buFont typeface="+mj-lt"/>
              <a:buAutoNum type="arabicPeriod"/>
            </a:pPr>
            <a:r>
              <a:rPr lang="en-US" b="1" dirty="0">
                <a:latin typeface="Times New Roman" panose="02020603050405020304" pitchFamily="18" charset="0"/>
                <a:cs typeface="Times New Roman" panose="02020603050405020304" pitchFamily="18" charset="0"/>
              </a:rPr>
              <a:t>User Authentication</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Implement user authentication functionalities such as registration, login, and password reset using Django's built-in authentication system.</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Ensure secure access to user accounts and sensitive information.</a:t>
            </a:r>
          </a:p>
          <a:p>
            <a:pPr algn="just">
              <a:buFont typeface="+mj-lt"/>
              <a:buAutoNum type="arabicPeriod"/>
            </a:pPr>
            <a:r>
              <a:rPr lang="en-US" b="1" dirty="0">
                <a:latin typeface="Times New Roman" panose="02020603050405020304" pitchFamily="18" charset="0"/>
                <a:cs typeface="Times New Roman" panose="02020603050405020304" pitchFamily="18" charset="0"/>
              </a:rPr>
              <a:t>Car Listings</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Develop a feature to display available rental cars with detailed information such as make, model, year, mileage, and rental rates.</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Enable users to filter and search for cars based on criteria such as location, vehicle type, and rental duration.</a:t>
            </a:r>
          </a:p>
          <a:p>
            <a:pPr algn="just">
              <a:buFont typeface="+mj-lt"/>
              <a:buAutoNum type="arabicPeriod"/>
            </a:pPr>
            <a:r>
              <a:rPr lang="en-US" b="1" dirty="0">
                <a:latin typeface="Times New Roman" panose="02020603050405020304" pitchFamily="18" charset="0"/>
                <a:cs typeface="Times New Roman" panose="02020603050405020304" pitchFamily="18" charset="0"/>
              </a:rPr>
              <a:t>Rental Bookings</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Create a booking system allowing users to select rental dates, choose desired vehicles, and make reservations.</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Implement validation to prevent double bookings and ensure availability.</a:t>
            </a:r>
          </a:p>
          <a:p>
            <a:pPr algn="just">
              <a:buFont typeface="+mj-lt"/>
              <a:buAutoNum type="arabicPeriod"/>
            </a:pPr>
            <a:r>
              <a:rPr lang="en-US" b="1" dirty="0">
                <a:latin typeface="Times New Roman" panose="02020603050405020304" pitchFamily="18" charset="0"/>
                <a:cs typeface="Times New Roman" panose="02020603050405020304" pitchFamily="18" charset="0"/>
              </a:rPr>
              <a:t>Real-time Availability Tracking</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Integrate real-time availability tracking to update car availability status based on bookings made by users.</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Provide instant feedback to users regarding the availability of their chosen rental dates.</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2840288" y="514350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5701E2A7-7E56-459B-9E39-F410F06998B1}"/>
              </a:ext>
            </a:extLst>
          </p:cNvPr>
          <p:cNvSpPr txBox="1"/>
          <p:nvPr/>
        </p:nvSpPr>
        <p:spPr>
          <a:xfrm>
            <a:off x="492236" y="664273"/>
            <a:ext cx="7758546" cy="397031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5.Admin Dashboard</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Develop an intuitive admin dashboard for rental companies to manage their fleet, add or remove vehicles, and track bookings.</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Provide functionalities for administrators to view rental history, manage user accounts, and generate reports.</a:t>
            </a:r>
          </a:p>
          <a:p>
            <a:pPr algn="just"/>
            <a:r>
              <a:rPr lang="en-US" b="1" dirty="0">
                <a:latin typeface="Times New Roman" panose="02020603050405020304" pitchFamily="18" charset="0"/>
                <a:cs typeface="Times New Roman" panose="02020603050405020304" pitchFamily="18" charset="0"/>
              </a:rPr>
              <a:t>6.Responsive Design</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Ensure the application is responsive and compatible with various devices including desktops, tablets, and smartphones.</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Utilize CSS frameworks like Bootstrap to create a visually appealing and user-friendly interface..</a:t>
            </a:r>
          </a:p>
          <a:p>
            <a:pPr algn="just"/>
            <a:r>
              <a:rPr lang="en-US" b="1" dirty="0">
                <a:latin typeface="Times New Roman" panose="02020603050405020304" pitchFamily="18" charset="0"/>
                <a:cs typeface="Times New Roman" panose="02020603050405020304" pitchFamily="18" charset="0"/>
              </a:rPr>
              <a:t>7.Testing and Quality Assurance</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Conduct thorough testing of the application to identify and address any bugs or issues.</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Perform usability testing to ensure the application meets the needs of both users and administrators.</a:t>
            </a:r>
          </a:p>
          <a:p>
            <a:pPr algn="just"/>
            <a:r>
              <a:rPr lang="en-US" b="1" dirty="0">
                <a:latin typeface="Times New Roman" panose="02020603050405020304" pitchFamily="18" charset="0"/>
                <a:cs typeface="Times New Roman" panose="02020603050405020304" pitchFamily="18" charset="0"/>
              </a:rPr>
              <a:t>8.Documentation and Deployment</a:t>
            </a:r>
            <a:r>
              <a:rPr lang="en-US"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Document the application's features, functionalities, and deployment process for reference.</a:t>
            </a:r>
          </a:p>
          <a:p>
            <a:pPr marL="742950" lvl="1" indent="-285750" algn="just">
              <a:buFont typeface="+mj-lt"/>
              <a:buAutoNum type="arabicPeriod"/>
            </a:pPr>
            <a:r>
              <a:rPr lang="en-US" dirty="0">
                <a:latin typeface="Times New Roman" panose="02020603050405020304" pitchFamily="18" charset="0"/>
                <a:cs typeface="Times New Roman" panose="02020603050405020304" pitchFamily="18" charset="0"/>
              </a:rPr>
              <a:t>Deploy the application to a reliable web hosting platform such as Heroku or AWS, ensuring scalability and availability.</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B6FD7748-A5F4-1970-3691-2C9F628E638C}"/>
              </a:ext>
            </a:extLst>
          </p:cNvPr>
          <p:cNvPicPr>
            <a:picLocks noChangeAspect="1"/>
          </p:cNvPicPr>
          <p:nvPr/>
        </p:nvPicPr>
        <p:blipFill>
          <a:blip r:embed="rId3"/>
          <a:stretch>
            <a:fillRect/>
          </a:stretch>
        </p:blipFill>
        <p:spPr>
          <a:xfrm>
            <a:off x="1607127" y="1091265"/>
            <a:ext cx="5749637" cy="3419675"/>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184</TotalTime>
  <Words>1125</Words>
  <Application>Microsoft Office PowerPoint</Application>
  <PresentationFormat>On-screen Show (16:9)</PresentationFormat>
  <Paragraphs>83</Paragraphs>
  <Slides>20</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7"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Homepage </vt:lpstr>
      <vt:lpstr>About-Us-Page</vt:lpstr>
      <vt:lpstr>Login-Page</vt:lpstr>
      <vt:lpstr>Register-Page</vt:lpstr>
      <vt:lpstr>Contact us</vt:lpstr>
      <vt:lpstr>Vehicles</vt:lpstr>
      <vt:lpstr>Booking</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 M SHIVANI</cp:lastModifiedBy>
  <cp:revision>10</cp:revision>
  <dcterms:modified xsi:type="dcterms:W3CDTF">2024-04-11T10:39:57Z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